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91" r:id="rId2"/>
    <p:sldId id="301" r:id="rId3"/>
    <p:sldId id="296" r:id="rId4"/>
    <p:sldId id="302" r:id="rId5"/>
    <p:sldId id="298" r:id="rId6"/>
    <p:sldId id="295" r:id="rId7"/>
    <p:sldId id="290" r:id="rId8"/>
    <p:sldId id="325" r:id="rId9"/>
    <p:sldId id="287" r:id="rId10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1769"/>
  </p:normalViewPr>
  <p:slideViewPr>
    <p:cSldViewPr snapToGrid="0" snapToObjects="1">
      <p:cViewPr>
        <p:scale>
          <a:sx n="138" d="100"/>
          <a:sy n="138" d="100"/>
        </p:scale>
        <p:origin x="2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g>
</file>

<file path=ppt/media/image16.png>
</file>

<file path=ppt/media/image17.png>
</file>

<file path=ppt/media/image18.tiff>
</file>

<file path=ppt/media/image19.png>
</file>

<file path=ppt/media/image2.tiff>
</file>

<file path=ppt/media/image20.png>
</file>

<file path=ppt/media/image21.png>
</file>

<file path=ppt/media/image22.png>
</file>

<file path=ppt/media/image23.tiff>
</file>

<file path=ppt/media/image24.tiff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863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FarmData2 is a web application.</a:t>
            </a:r>
          </a:p>
          <a:p>
            <a:r>
              <a:rPr lang="en-US" dirty="0"/>
              <a:t>It will run in a browser.</a:t>
            </a:r>
          </a:p>
          <a:p>
            <a:r>
              <a:rPr lang="en-US" dirty="0"/>
              <a:t>Or on a mobile device.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7558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We’ll need some minimal farming terminology to work with FarmData2</a:t>
            </a:r>
          </a:p>
          <a:p>
            <a:endParaRPr lang="en-US" dirty="0"/>
          </a:p>
          <a:p>
            <a:r>
              <a:rPr lang="en-US" dirty="0"/>
              <a:t>Direct Seeding</a:t>
            </a:r>
          </a:p>
          <a:p>
            <a:r>
              <a:rPr lang="en-US" dirty="0"/>
              <a:t>  - placing seeds directly in the ground to grow.</a:t>
            </a:r>
          </a:p>
          <a:p>
            <a:r>
              <a:rPr lang="en-US" dirty="0"/>
              <a:t>Tray Seeding</a:t>
            </a:r>
          </a:p>
          <a:p>
            <a:r>
              <a:rPr lang="en-US" dirty="0"/>
              <a:t>  - planting seeds in cells in a tray to begin growing in a greenhouse.</a:t>
            </a:r>
          </a:p>
          <a:p>
            <a:r>
              <a:rPr lang="en-US" dirty="0"/>
              <a:t>Transplanting</a:t>
            </a:r>
          </a:p>
          <a:p>
            <a:r>
              <a:rPr lang="en-US" dirty="0"/>
              <a:t>  - Moving plants that were tray seeded into the ground. </a:t>
            </a:r>
          </a:p>
        </p:txBody>
      </p:sp>
    </p:spTree>
    <p:extLst>
      <p:ext uri="{BB962C8B-B14F-4D97-AF65-F5344CB8AC3E}">
        <p14:creationId xmlns:p14="http://schemas.microsoft.com/office/powerpoint/2010/main" val="2835446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Planting bed is the width of the tractor wheel tracks.</a:t>
            </a:r>
          </a:p>
          <a:p>
            <a:r>
              <a:rPr lang="en-US" dirty="0"/>
              <a:t>If length of the bed is 100 feet then</a:t>
            </a:r>
          </a:p>
          <a:p>
            <a:r>
              <a:rPr lang="en-US" dirty="0"/>
              <a:t>  - we say we have 100 bed feet.</a:t>
            </a:r>
          </a:p>
          <a:p>
            <a:endParaRPr lang="en-US" dirty="0"/>
          </a:p>
          <a:p>
            <a:r>
              <a:rPr lang="en-US" dirty="0"/>
              <a:t>If we plant one row of crops in the bed then</a:t>
            </a:r>
          </a:p>
          <a:p>
            <a:r>
              <a:rPr lang="en-US" dirty="0"/>
              <a:t>  - we say we have 100 row feet.</a:t>
            </a:r>
          </a:p>
          <a:p>
            <a:endParaRPr lang="en-US" dirty="0"/>
          </a:p>
          <a:p>
            <a:r>
              <a:rPr lang="en-US" dirty="0"/>
              <a:t>If we plant three rows of crops in the bed then</a:t>
            </a:r>
          </a:p>
          <a:p>
            <a:r>
              <a:rPr lang="en-US" dirty="0"/>
              <a:t>  - we say we have 300 row feet.</a:t>
            </a:r>
          </a:p>
        </p:txBody>
      </p:sp>
    </p:spTree>
    <p:extLst>
      <p:ext uri="{BB962C8B-B14F-4D97-AF65-F5344CB8AC3E}">
        <p14:creationId xmlns:p14="http://schemas.microsoft.com/office/powerpoint/2010/main" val="23463679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Login: 	worker1, farmdata2</a:t>
            </a:r>
          </a:p>
          <a:p>
            <a:endParaRPr lang="en-US" dirty="0"/>
          </a:p>
          <a:p>
            <a:r>
              <a:rPr lang="en-US" dirty="0" err="1"/>
              <a:t>BarnKit</a:t>
            </a:r>
            <a:r>
              <a:rPr lang="en-US" dirty="0"/>
              <a:t>:</a:t>
            </a:r>
          </a:p>
          <a:p>
            <a:r>
              <a:rPr lang="en-US" dirty="0"/>
              <a:t>  - search for 05/01/2019 to 05/15/2019 works well.</a:t>
            </a:r>
          </a:p>
          <a:p>
            <a:r>
              <a:rPr lang="en-US" dirty="0"/>
              <a:t>  - Filters</a:t>
            </a:r>
          </a:p>
          <a:p>
            <a:r>
              <a:rPr lang="en-US" dirty="0"/>
              <a:t>    - tray seedings vs direct seedings</a:t>
            </a:r>
          </a:p>
          <a:p>
            <a:r>
              <a:rPr lang="en-US" dirty="0"/>
              <a:t>    - Crop</a:t>
            </a:r>
          </a:p>
          <a:p>
            <a:r>
              <a:rPr lang="en-US" dirty="0"/>
              <a:t>    - Area (i.e. field)</a:t>
            </a:r>
          </a:p>
          <a:p>
            <a:r>
              <a:rPr lang="en-US" dirty="0"/>
              <a:t>  - Can edit and delete rows</a:t>
            </a:r>
          </a:p>
          <a:p>
            <a:r>
              <a:rPr lang="en-US" dirty="0"/>
              <a:t>  - Summary Tables</a:t>
            </a:r>
          </a:p>
          <a:p>
            <a:r>
              <a:rPr lang="en-US" dirty="0"/>
              <a:t>    - Useful for future planning</a:t>
            </a:r>
          </a:p>
          <a:p>
            <a:r>
              <a:rPr lang="en-US" dirty="0"/>
              <a:t>      - e.g. how long does it take to plant</a:t>
            </a:r>
          </a:p>
          <a:p>
            <a:endParaRPr lang="en-US" dirty="0"/>
          </a:p>
          <a:p>
            <a:r>
              <a:rPr lang="en-US" dirty="0"/>
              <a:t>Field Kit:</a:t>
            </a:r>
          </a:p>
          <a:p>
            <a:r>
              <a:rPr lang="en-US" dirty="0"/>
              <a:t>  - Make a new planting</a:t>
            </a:r>
          </a:p>
          <a:p>
            <a:endParaRPr lang="en-US" dirty="0"/>
          </a:p>
          <a:p>
            <a:r>
              <a:rPr lang="en-US" dirty="0"/>
              <a:t>Much more to be done…</a:t>
            </a:r>
          </a:p>
          <a:p>
            <a:r>
              <a:rPr lang="en-US" dirty="0"/>
              <a:t>  - transplanting records</a:t>
            </a:r>
          </a:p>
          <a:p>
            <a:r>
              <a:rPr lang="en-US" dirty="0"/>
              <a:t>  - harvest records</a:t>
            </a:r>
          </a:p>
          <a:p>
            <a:r>
              <a:rPr lang="en-US" dirty="0"/>
              <a:t>  - 290!</a:t>
            </a:r>
          </a:p>
        </p:txBody>
      </p:sp>
    </p:spTree>
    <p:extLst>
      <p:ext uri="{BB962C8B-B14F-4D97-AF65-F5344CB8AC3E}">
        <p14:creationId xmlns:p14="http://schemas.microsoft.com/office/powerpoint/2010/main" val="2568698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farmOS</a:t>
            </a:r>
            <a:endParaRPr lang="en-US" dirty="0"/>
          </a:p>
          <a:p>
            <a:r>
              <a:rPr lang="en-US" dirty="0"/>
              <a:t>  - general purpose 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farm management, planning, and record keeping application</a:t>
            </a:r>
          </a:p>
          <a:p>
            <a:r>
              <a:rPr lang="en-US" sz="1400" b="0" i="0" dirty="0">
                <a:solidFill>
                  <a:srgbClr val="000000"/>
                </a:solidFill>
                <a:effectLst/>
                <a:latin typeface="Arial"/>
                <a:cs typeface="Arial"/>
                <a:sym typeface="Arial" panose="020B0604020202020204" pitchFamily="34" charset="0"/>
              </a:rPr>
              <a:t>  - not specialized to small organic farms</a:t>
            </a:r>
          </a:p>
          <a:p>
            <a:r>
              <a:rPr lang="en-US" sz="1400" b="0" i="0" dirty="0">
                <a:solidFill>
                  <a:srgbClr val="000000"/>
                </a:solidFill>
                <a:effectLst/>
                <a:latin typeface="Arial"/>
                <a:cs typeface="Arial"/>
                <a:sym typeface="Arial" panose="020B0604020202020204" pitchFamily="34" charset="0"/>
              </a:rPr>
              <a:t>    - that’s our job.</a:t>
            </a:r>
          </a:p>
          <a:p>
            <a:endParaRPr lang="en-US" sz="1400" b="0" i="0" dirty="0">
              <a:solidFill>
                <a:srgbClr val="000000"/>
              </a:solidFill>
              <a:effectLst/>
              <a:latin typeface="Arial"/>
              <a:cs typeface="Arial"/>
              <a:sym typeface="Arial" panose="020B0604020202020204" pitchFamily="34" charset="0"/>
            </a:endParaRPr>
          </a:p>
          <a:p>
            <a:r>
              <a:rPr lang="en-US" sz="1400" b="0" i="0" dirty="0">
                <a:solidFill>
                  <a:srgbClr val="000000"/>
                </a:solidFill>
                <a:effectLst/>
                <a:latin typeface="Arial"/>
                <a:cs typeface="Arial"/>
                <a:sym typeface="Arial" panose="020B0604020202020204" pitchFamily="34" charset="0"/>
              </a:rPr>
              <a:t>Drupal</a:t>
            </a:r>
          </a:p>
          <a:p>
            <a:r>
              <a:rPr lang="en-US" sz="1400" b="0" i="0" dirty="0">
                <a:solidFill>
                  <a:srgbClr val="000000"/>
                </a:solidFill>
                <a:effectLst/>
                <a:latin typeface="Arial"/>
                <a:cs typeface="Arial"/>
                <a:sym typeface="Arial" panose="020B0604020202020204" pitchFamily="34" charset="0"/>
              </a:rPr>
              <a:t>  - Content managements system on which </a:t>
            </a:r>
            <a:r>
              <a:rPr lang="en-US" sz="1400" b="0" i="0" dirty="0" err="1">
                <a:solidFill>
                  <a:srgbClr val="000000"/>
                </a:solidFill>
                <a:effectLst/>
                <a:latin typeface="Arial"/>
                <a:cs typeface="Arial"/>
                <a:sym typeface="Arial" panose="020B0604020202020204" pitchFamily="34" charset="0"/>
              </a:rPr>
              <a:t>farmOS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Arial"/>
                <a:cs typeface="Arial"/>
                <a:sym typeface="Arial" panose="020B0604020202020204" pitchFamily="34" charset="0"/>
              </a:rPr>
              <a:t> is built.</a:t>
            </a:r>
          </a:p>
          <a:p>
            <a:r>
              <a:rPr lang="en-US" sz="1400" b="0" i="0" dirty="0">
                <a:solidFill>
                  <a:srgbClr val="000000"/>
                </a:solidFill>
                <a:effectLst/>
                <a:latin typeface="Arial"/>
                <a:cs typeface="Arial"/>
                <a:sym typeface="Arial" panose="020B0604020202020204" pitchFamily="34" charset="0"/>
              </a:rPr>
              <a:t>  - handles the organization and display of data</a:t>
            </a:r>
          </a:p>
          <a:p>
            <a:endParaRPr lang="en-US" sz="1400" b="0" i="0" dirty="0">
              <a:solidFill>
                <a:srgbClr val="000000"/>
              </a:solidFill>
              <a:effectLst/>
              <a:latin typeface="Arial"/>
              <a:cs typeface="Arial"/>
              <a:sym typeface="Arial" panose="020B0604020202020204" pitchFamily="34" charset="0"/>
            </a:endParaRPr>
          </a:p>
          <a:p>
            <a:r>
              <a:rPr lang="en-US" sz="1400" b="0" i="0" dirty="0">
                <a:solidFill>
                  <a:srgbClr val="000000"/>
                </a:solidFill>
                <a:effectLst/>
                <a:latin typeface="Arial"/>
                <a:cs typeface="Arial"/>
                <a:sym typeface="Arial" panose="020B0604020202020204" pitchFamily="34" charset="0"/>
              </a:rPr>
              <a:t>Apache Web Server</a:t>
            </a:r>
          </a:p>
          <a:p>
            <a:r>
              <a:rPr lang="en-US" sz="1400" b="0" i="0" dirty="0">
                <a:solidFill>
                  <a:srgbClr val="000000"/>
                </a:solidFill>
                <a:effectLst/>
                <a:latin typeface="Arial"/>
                <a:cs typeface="Arial"/>
                <a:sym typeface="Arial" panose="020B0604020202020204" pitchFamily="34" charset="0"/>
              </a:rPr>
              <a:t>  - Serves the pages that makeup the application</a:t>
            </a:r>
          </a:p>
          <a:p>
            <a:endParaRPr lang="en-US" sz="1400" b="0" i="0" dirty="0">
              <a:solidFill>
                <a:srgbClr val="000000"/>
              </a:solidFill>
              <a:effectLst/>
              <a:latin typeface="Arial"/>
              <a:cs typeface="Arial"/>
              <a:sym typeface="Arial" panose="020B0604020202020204" pitchFamily="34" charset="0"/>
            </a:endParaRPr>
          </a:p>
          <a:p>
            <a:r>
              <a:rPr lang="en-US" sz="1400" b="0" i="0" dirty="0">
                <a:solidFill>
                  <a:srgbClr val="000000"/>
                </a:solidFill>
                <a:effectLst/>
                <a:latin typeface="Arial"/>
                <a:cs typeface="Arial"/>
                <a:sym typeface="Arial" panose="020B0604020202020204" pitchFamily="34" charset="0"/>
              </a:rPr>
              <a:t>MariaDB</a:t>
            </a:r>
          </a:p>
          <a:p>
            <a:r>
              <a:rPr lang="en-US" sz="1400" b="0" i="0" dirty="0">
                <a:solidFill>
                  <a:srgbClr val="000000"/>
                </a:solidFill>
                <a:effectLst/>
                <a:latin typeface="Arial"/>
                <a:cs typeface="Arial"/>
                <a:sym typeface="Arial" panose="020B0604020202020204" pitchFamily="34" charset="0"/>
              </a:rPr>
              <a:t>  - stores all of the data (e.g. direct and tray seedings)</a:t>
            </a:r>
          </a:p>
          <a:p>
            <a:endParaRPr lang="en-US" dirty="0"/>
          </a:p>
          <a:p>
            <a:r>
              <a:rPr lang="en-US" dirty="0"/>
              <a:t>phpMyAdmin</a:t>
            </a:r>
          </a:p>
          <a:p>
            <a:r>
              <a:rPr lang="en-US" dirty="0"/>
              <a:t>  - Tool for working directly with the database</a:t>
            </a:r>
          </a:p>
          <a:p>
            <a:r>
              <a:rPr lang="en-US" dirty="0"/>
              <a:t>  - we won’t be using this at all.</a:t>
            </a:r>
          </a:p>
          <a:p>
            <a:endParaRPr lang="en-US" dirty="0"/>
          </a:p>
          <a:p>
            <a:r>
              <a:rPr lang="en-US" dirty="0"/>
              <a:t>Theia</a:t>
            </a:r>
          </a:p>
          <a:p>
            <a:r>
              <a:rPr lang="en-US" dirty="0"/>
              <a:t>  - An IDE that runs in your browser.</a:t>
            </a:r>
          </a:p>
          <a:p>
            <a:r>
              <a:rPr lang="en-US" dirty="0"/>
              <a:t>  - Makes it easy to work on FarmData2 code.</a:t>
            </a:r>
          </a:p>
          <a:p>
            <a:endParaRPr lang="en-US" dirty="0"/>
          </a:p>
          <a:p>
            <a:r>
              <a:rPr lang="en-US" dirty="0"/>
              <a:t>All of this is open source!</a:t>
            </a:r>
          </a:p>
        </p:txBody>
      </p:sp>
    </p:spTree>
    <p:extLst>
      <p:ext uri="{BB962C8B-B14F-4D97-AF65-F5344CB8AC3E}">
        <p14:creationId xmlns:p14="http://schemas.microsoft.com/office/powerpoint/2010/main" val="1762386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Seem like all of that might be a lot to setup.</a:t>
            </a:r>
          </a:p>
          <a:p>
            <a:r>
              <a:rPr lang="en-US" dirty="0"/>
              <a:t>  - lots of prerequisites and dependencies</a:t>
            </a:r>
          </a:p>
          <a:p>
            <a:r>
              <a:rPr lang="en-US" dirty="0"/>
              <a:t>  - docker is part of the solution</a:t>
            </a:r>
          </a:p>
          <a:p>
            <a:r>
              <a:rPr lang="en-US" dirty="0"/>
              <a:t>  - docker-compose is the rest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Containers for:</a:t>
            </a:r>
          </a:p>
          <a:p>
            <a:r>
              <a:rPr lang="en-US" dirty="0"/>
              <a:t>  - The database – </a:t>
            </a:r>
            <a:r>
              <a:rPr lang="en-US" dirty="0" err="1"/>
              <a:t>mariadb</a:t>
            </a:r>
            <a:endParaRPr lang="en-US" dirty="0"/>
          </a:p>
          <a:p>
            <a:r>
              <a:rPr lang="en-US" dirty="0"/>
              <a:t>  - The </a:t>
            </a:r>
            <a:r>
              <a:rPr lang="en-US" dirty="0" err="1"/>
              <a:t>farmOS</a:t>
            </a:r>
            <a:r>
              <a:rPr lang="en-US" dirty="0"/>
              <a:t> system including</a:t>
            </a:r>
          </a:p>
          <a:p>
            <a:r>
              <a:rPr lang="en-US" dirty="0"/>
              <a:t>    - </a:t>
            </a:r>
            <a:r>
              <a:rPr lang="en-US" dirty="0" err="1"/>
              <a:t>drupal</a:t>
            </a:r>
            <a:r>
              <a:rPr lang="en-US" dirty="0"/>
              <a:t> and a web server</a:t>
            </a:r>
          </a:p>
          <a:p>
            <a:r>
              <a:rPr lang="en-US" dirty="0"/>
              <a:t>  - the phpMyAdmin application</a:t>
            </a:r>
          </a:p>
          <a:p>
            <a:r>
              <a:rPr lang="en-US" dirty="0"/>
              <a:t>    - Including a web server for it</a:t>
            </a:r>
          </a:p>
          <a:p>
            <a:r>
              <a:rPr lang="en-US" dirty="0"/>
              <a:t>  - The Theia IDE</a:t>
            </a:r>
          </a:p>
          <a:p>
            <a:r>
              <a:rPr lang="en-US" dirty="0"/>
              <a:t>    - Including a web server to serve it.</a:t>
            </a:r>
          </a:p>
          <a:p>
            <a:endParaRPr lang="en-US" dirty="0"/>
          </a:p>
          <a:p>
            <a:r>
              <a:rPr lang="en-US" dirty="0"/>
              <a:t>docker-compose</a:t>
            </a:r>
          </a:p>
          <a:p>
            <a:r>
              <a:rPr lang="en-US" dirty="0"/>
              <a:t>  - provides a relatively easy way to start all of those containers</a:t>
            </a:r>
          </a:p>
          <a:p>
            <a:r>
              <a:rPr lang="en-US" dirty="0"/>
              <a:t>  - and ensure that they can talk to each other</a:t>
            </a:r>
          </a:p>
          <a:p>
            <a:r>
              <a:rPr lang="en-US" dirty="0"/>
              <a:t>    - e.g. </a:t>
            </a:r>
            <a:r>
              <a:rPr lang="en-US" dirty="0" err="1"/>
              <a:t>farmOS</a:t>
            </a:r>
            <a:r>
              <a:rPr lang="en-US" dirty="0"/>
              <a:t> can communicate with the database.</a:t>
            </a:r>
          </a:p>
          <a:p>
            <a:r>
              <a:rPr lang="en-US" dirty="0"/>
              <a:t>    - e.g. Theia can see the code and changes are seen by </a:t>
            </a:r>
            <a:r>
              <a:rPr lang="en-US" dirty="0" err="1"/>
              <a:t>drupal</a:t>
            </a:r>
            <a:r>
              <a:rPr lang="en-US" dirty="0"/>
              <a:t> and </a:t>
            </a:r>
            <a:r>
              <a:rPr lang="en-US" dirty="0" err="1"/>
              <a:t>farmOS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5462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A13 you will:</a:t>
            </a:r>
          </a:p>
          <a:p>
            <a:r>
              <a:rPr lang="en-US" dirty="0"/>
              <a:t>  - check your VM to be sure it is suitable for FD2 development</a:t>
            </a:r>
          </a:p>
          <a:p>
            <a:r>
              <a:rPr lang="en-US" dirty="0"/>
              <a:t>    - if not you may need to create a new one.</a:t>
            </a:r>
          </a:p>
          <a:p>
            <a:r>
              <a:rPr lang="en-US" dirty="0"/>
              <a:t>  - Install the prerequisite dependencies</a:t>
            </a:r>
          </a:p>
          <a:p>
            <a:r>
              <a:rPr lang="en-US" dirty="0"/>
              <a:t>  - Install FarmData2</a:t>
            </a:r>
          </a:p>
          <a:p>
            <a:r>
              <a:rPr lang="en-US" dirty="0"/>
              <a:t>  - Do some exercises using FarmData2</a:t>
            </a:r>
          </a:p>
          <a:p>
            <a:r>
              <a:rPr lang="en-US" dirty="0"/>
              <a:t>    - Will help you get familiar with it.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369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exels.com/@sorapong-chaipanya-2984865?utm_content=attributionCopyText&amp;utm_medium=referral&amp;utm_source=pexels" TargetMode="External"/><Relationship Id="rId13" Type="http://schemas.openxmlformats.org/officeDocument/2006/relationships/image" Target="../media/image10.jpg"/><Relationship Id="rId3" Type="http://schemas.openxmlformats.org/officeDocument/2006/relationships/image" Target="../media/image6.jpg"/><Relationship Id="rId7" Type="http://schemas.openxmlformats.org/officeDocument/2006/relationships/image" Target="../media/image8.jpg"/><Relationship Id="rId12" Type="http://schemas.openxmlformats.org/officeDocument/2006/relationships/hyperlink" Target="https://www.pexels.com/photo/man-planting-plant-169523/?utm_content=attributionCopyText&amp;utm_medium=referral&amp;utm_source=pexel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pexels.com/photo/man-person-people-woman-6511169/?utm_content=attributionCopyText&amp;utm_medium=referral&amp;utm_source=pexels" TargetMode="External"/><Relationship Id="rId11" Type="http://schemas.openxmlformats.org/officeDocument/2006/relationships/hyperlink" Target="https://www.pexels.com/@binyaminmellish?utm_content=attributionCopyText&amp;utm_medium=referral&amp;utm_source=pexels" TargetMode="External"/><Relationship Id="rId5" Type="http://schemas.openxmlformats.org/officeDocument/2006/relationships/hyperlink" Target="https://www.pexels.com/@tima-miroshnichenko?utm_content=attributionCopyText&amp;utm_medium=referral&amp;utm_source=pexels" TargetMode="External"/><Relationship Id="rId15" Type="http://schemas.openxmlformats.org/officeDocument/2006/relationships/hyperlink" Target="https://www.pexels.com/photo/crop-person-in-gloves-working-in-garden-7728070/?utm_content=attributionCopyText&amp;utm_medium=referral&amp;utm_source=pexels" TargetMode="External"/><Relationship Id="rId10" Type="http://schemas.openxmlformats.org/officeDocument/2006/relationships/image" Target="../media/image9.jpg"/><Relationship Id="rId4" Type="http://schemas.openxmlformats.org/officeDocument/2006/relationships/image" Target="../media/image7.jpg"/><Relationship Id="rId9" Type="http://schemas.openxmlformats.org/officeDocument/2006/relationships/hyperlink" Target="https://www.pexels.com/photo/crop-farmer-carrying-seedling-tray-in-field-4530773/?utm_content=attributionCopyText&amp;utm_medium=referral&amp;utm_source=pexels" TargetMode="External"/><Relationship Id="rId14" Type="http://schemas.openxmlformats.org/officeDocument/2006/relationships/hyperlink" Target="https://www.pexels.com/@greta-hoffman?utm_content=attributionCopyText&amp;utm_medium=referral&amp;utm_source=pexel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1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farmdatadev2.dickinson.edu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tiff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4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23.tiff"/><Relationship Id="rId4" Type="http://schemas.openxmlformats.org/officeDocument/2006/relationships/hyperlink" Target="https://creativecommons.org/licenses/by/4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646545" y="696913"/>
            <a:ext cx="6834910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800" dirty="0">
                <a:latin typeface="Dosis ExtraLight"/>
                <a:ea typeface="Dosis ExtraLight"/>
                <a:cs typeface="Dosis ExtraLight"/>
                <a:sym typeface="Dosis ExtraLight"/>
              </a:rPr>
              <a:t>13 –FarmData2 Developer Installation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75C9E3-578E-F44D-AD2C-EF087416B6C5}"/>
              </a:ext>
            </a:extLst>
          </p:cNvPr>
          <p:cNvSpPr txBox="1"/>
          <p:nvPr/>
        </p:nvSpPr>
        <p:spPr>
          <a:xfrm>
            <a:off x="762000" y="3287713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AB794F-8EA6-3A43-9CDF-154714810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48867">
            <a:off x="4076157" y="2511309"/>
            <a:ext cx="2327548" cy="1552807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5F0E8F3-51B4-8743-BA8F-F9E1651E69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65507">
            <a:off x="5966944" y="3685774"/>
            <a:ext cx="1631889" cy="990135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1619098311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36E6C-DF4F-8C4B-97C8-B8B45A1EC1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086" y="0"/>
            <a:ext cx="5268900" cy="1159800"/>
          </a:xfrm>
        </p:spPr>
        <p:txBody>
          <a:bodyPr/>
          <a:lstStyle/>
          <a:p>
            <a:r>
              <a:rPr lang="en-US" dirty="0"/>
              <a:t>FarmData2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82C53D-08B7-C34F-BA6A-E6EC05B54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20" y="1434764"/>
            <a:ext cx="5864106" cy="3268518"/>
          </a:xfrm>
          <a:prstGeom prst="rect">
            <a:avLst/>
          </a:prstGeom>
        </p:spPr>
      </p:pic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06C317D-E323-3A42-B711-6D6168A4B8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4763" y="189376"/>
            <a:ext cx="2087417" cy="4513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658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F367A-BFB2-D344-8FE9-5B2D9B0C0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515" y="-184077"/>
            <a:ext cx="6761100" cy="857400"/>
          </a:xfrm>
        </p:spPr>
        <p:txBody>
          <a:bodyPr/>
          <a:lstStyle/>
          <a:p>
            <a:r>
              <a:rPr lang="en-US" sz="2800" dirty="0"/>
              <a:t>Terminology: Plantings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915A7-55C0-1F48-ADBE-01407EA30701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E524599-F63A-674F-8DE1-528D92B26B9B}"/>
              </a:ext>
            </a:extLst>
          </p:cNvPr>
          <p:cNvGrpSpPr/>
          <p:nvPr/>
        </p:nvGrpSpPr>
        <p:grpSpPr>
          <a:xfrm>
            <a:off x="2891058" y="749401"/>
            <a:ext cx="2722491" cy="4251502"/>
            <a:chOff x="2891058" y="749401"/>
            <a:chExt cx="2722491" cy="4251502"/>
          </a:xfrm>
        </p:grpSpPr>
        <p:pic>
          <p:nvPicPr>
            <p:cNvPr id="17" name="Picture 16" descr="A person carrying a basket of flowers&#10;&#10;Description automatically generated with low confidence">
              <a:extLst>
                <a:ext uri="{FF2B5EF4-FFF2-40B4-BE49-F238E27FC236}">
                  <a16:creationId xmlns:a16="http://schemas.microsoft.com/office/drawing/2014/main" id="{24C4A798-2B79-4945-939B-F7F5E6148A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3765" t="18567" r="11305" b="18567"/>
            <a:stretch/>
          </p:blipFill>
          <p:spPr>
            <a:xfrm>
              <a:off x="2891058" y="3398872"/>
              <a:ext cx="2722491" cy="1429513"/>
            </a:xfrm>
            <a:prstGeom prst="rect">
              <a:avLst/>
            </a:prstGeom>
          </p:spPr>
        </p:pic>
        <p:pic>
          <p:nvPicPr>
            <p:cNvPr id="9" name="Picture 8" descr="A picture containing outdoor, plant, forest&#10;&#10;Description automatically generated">
              <a:extLst>
                <a:ext uri="{FF2B5EF4-FFF2-40B4-BE49-F238E27FC236}">
                  <a16:creationId xmlns:a16="http://schemas.microsoft.com/office/drawing/2014/main" id="{2FC3EA42-2B0B-C649-B152-F6A9DEF78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15508" y="2230123"/>
              <a:ext cx="1473586" cy="98239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D5E274E-1B0C-3E4F-8162-6CA3DFF43D75}"/>
                </a:ext>
              </a:extLst>
            </p:cNvPr>
            <p:cNvSpPr txBox="1"/>
            <p:nvPr/>
          </p:nvSpPr>
          <p:spPr>
            <a:xfrm>
              <a:off x="3090765" y="3168031"/>
              <a:ext cx="232307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/>
                  <a:ea typeface="Arial"/>
                  <a:cs typeface="Arial"/>
                </a:rPr>
                <a:t>Photos by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5"/>
                </a:rPr>
                <a:t>Tima Miroshnichenko</a:t>
              </a:r>
              <a:r>
                <a:rPr lang="en-US" sz="800" dirty="0">
                  <a:latin typeface="Arial"/>
                  <a:ea typeface="Arial"/>
                  <a:cs typeface="Arial"/>
                </a:rPr>
                <a:t> from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6"/>
                </a:rPr>
                <a:t>Pexels</a:t>
              </a:r>
              <a:endParaRPr lang="en-US" sz="8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2C9FAC8-0DC0-5643-849E-F290BE638EC8}"/>
                </a:ext>
              </a:extLst>
            </p:cNvPr>
            <p:cNvSpPr txBox="1"/>
            <p:nvPr/>
          </p:nvSpPr>
          <p:spPr>
            <a:xfrm>
              <a:off x="2891058" y="749401"/>
              <a:ext cx="255711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Segoe Print" panose="02000800000000000000" pitchFamily="2" charset="0"/>
                </a:rPr>
                <a:t>Tray Seeding</a:t>
              </a:r>
            </a:p>
          </p:txBody>
        </p:sp>
        <p:pic>
          <p:nvPicPr>
            <p:cNvPr id="11" name="Picture 10" descr="A picture containing person, outdoor&#10;&#10;Description automatically generated">
              <a:extLst>
                <a:ext uri="{FF2B5EF4-FFF2-40B4-BE49-F238E27FC236}">
                  <a16:creationId xmlns:a16="http://schemas.microsoft.com/office/drawing/2014/main" id="{5857C419-2ABE-6343-890D-0C036D25DB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2271" t="47972" r="27271" b="5165"/>
            <a:stretch/>
          </p:blipFill>
          <p:spPr>
            <a:xfrm>
              <a:off x="3334951" y="1240991"/>
              <a:ext cx="1834701" cy="948012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A6B047B-95F9-BC46-B9D6-9A38FA97D22A}"/>
                </a:ext>
              </a:extLst>
            </p:cNvPr>
            <p:cNvSpPr txBox="1"/>
            <p:nvPr/>
          </p:nvSpPr>
          <p:spPr>
            <a:xfrm>
              <a:off x="3130840" y="4785459"/>
              <a:ext cx="224292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/>
                  <a:ea typeface="Arial"/>
                  <a:cs typeface="Arial"/>
                </a:rPr>
                <a:t>Photo by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8"/>
                </a:rPr>
                <a:t>Sorapong Chaipanya</a:t>
              </a:r>
              <a:r>
                <a:rPr lang="en-US" sz="800" dirty="0">
                  <a:latin typeface="Arial"/>
                  <a:ea typeface="Arial"/>
                  <a:cs typeface="Arial"/>
                </a:rPr>
                <a:t> from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9"/>
                </a:rPr>
                <a:t>Pexels</a:t>
              </a:r>
              <a:endParaRPr lang="en-US" sz="800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58492C-C8AC-0E4F-BCB0-BF566E643304}"/>
              </a:ext>
            </a:extLst>
          </p:cNvPr>
          <p:cNvGrpSpPr/>
          <p:nvPr/>
        </p:nvGrpSpPr>
        <p:grpSpPr>
          <a:xfrm>
            <a:off x="-54364" y="1542518"/>
            <a:ext cx="2818400" cy="2368543"/>
            <a:chOff x="-54364" y="1542518"/>
            <a:chExt cx="2818400" cy="236854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D68F7C5-82F0-4442-8747-251B36294CA6}"/>
                </a:ext>
              </a:extLst>
            </p:cNvPr>
            <p:cNvSpPr txBox="1"/>
            <p:nvPr/>
          </p:nvSpPr>
          <p:spPr>
            <a:xfrm>
              <a:off x="-54364" y="1542518"/>
              <a:ext cx="28184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Segoe Print" panose="02000800000000000000" pitchFamily="2" charset="0"/>
                </a:rPr>
                <a:t>Direct Seeding</a:t>
              </a:r>
            </a:p>
          </p:txBody>
        </p:sp>
        <p:pic>
          <p:nvPicPr>
            <p:cNvPr id="20" name="Picture 19" descr="A person digging in the dirt&#10;&#10;Description automatically generated with medium confidence">
              <a:extLst>
                <a:ext uri="{FF2B5EF4-FFF2-40B4-BE49-F238E27FC236}">
                  <a16:creationId xmlns:a16="http://schemas.microsoft.com/office/drawing/2014/main" id="{CD7BE9CF-EC94-CB4E-94CE-8D63BC9EC9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9571" y="2035427"/>
              <a:ext cx="2490532" cy="166019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4CA1ED7-C977-6D42-B180-C4BEA5FC5416}"/>
                </a:ext>
              </a:extLst>
            </p:cNvPr>
            <p:cNvSpPr txBox="1"/>
            <p:nvPr/>
          </p:nvSpPr>
          <p:spPr>
            <a:xfrm>
              <a:off x="327151" y="3695617"/>
              <a:ext cx="205537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/>
                  <a:ea typeface="Arial"/>
                  <a:cs typeface="Arial"/>
                </a:rPr>
                <a:t>Photo by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11"/>
                </a:rPr>
                <a:t>Binyamin Mellish</a:t>
              </a:r>
              <a:r>
                <a:rPr lang="en-US" sz="800" dirty="0">
                  <a:latin typeface="Arial"/>
                  <a:ea typeface="Arial"/>
                  <a:cs typeface="Arial"/>
                </a:rPr>
                <a:t> from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12"/>
                </a:rPr>
                <a:t>Pexels</a:t>
              </a:r>
              <a:endParaRPr lang="en-US" sz="800" b="1" dirty="0"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3780520-69A0-C445-9C37-31E0B57656EF}"/>
              </a:ext>
            </a:extLst>
          </p:cNvPr>
          <p:cNvGrpSpPr/>
          <p:nvPr/>
        </p:nvGrpSpPr>
        <p:grpSpPr>
          <a:xfrm>
            <a:off x="5642127" y="1104333"/>
            <a:ext cx="2701381" cy="3461178"/>
            <a:chOff x="5642127" y="1104333"/>
            <a:chExt cx="2701381" cy="346117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3407186-FD4D-964A-9EB3-E4C2B674D280}"/>
                </a:ext>
              </a:extLst>
            </p:cNvPr>
            <p:cNvSpPr txBox="1"/>
            <p:nvPr/>
          </p:nvSpPr>
          <p:spPr>
            <a:xfrm>
              <a:off x="5642127" y="1104333"/>
              <a:ext cx="270138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Segoe Print" panose="02000800000000000000" pitchFamily="2" charset="0"/>
                </a:rPr>
                <a:t>Transplanting</a:t>
              </a:r>
            </a:p>
          </p:txBody>
        </p:sp>
        <p:pic>
          <p:nvPicPr>
            <p:cNvPr id="24" name="Picture 23" descr="A picture containing grass, outdoor, person, vegetable&#10;&#10;Description automatically generated">
              <a:extLst>
                <a:ext uri="{FF2B5EF4-FFF2-40B4-BE49-F238E27FC236}">
                  <a16:creationId xmlns:a16="http://schemas.microsoft.com/office/drawing/2014/main" id="{7847E83A-A2D6-D743-9EF9-B773AF021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6110335" y="1629529"/>
              <a:ext cx="1834701" cy="2752448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F506A4F-7E4D-8E4B-B333-9F761632A85C}"/>
                </a:ext>
              </a:extLst>
            </p:cNvPr>
            <p:cNvSpPr txBox="1"/>
            <p:nvPr/>
          </p:nvSpPr>
          <p:spPr>
            <a:xfrm>
              <a:off x="6064119" y="4350067"/>
              <a:ext cx="192713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/>
                  <a:ea typeface="Arial"/>
                  <a:cs typeface="Arial"/>
                </a:rPr>
                <a:t>Photo by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14"/>
                </a:rPr>
                <a:t>Greta Hoffman</a:t>
              </a:r>
              <a:r>
                <a:rPr lang="en-US" sz="800" dirty="0">
                  <a:latin typeface="Arial"/>
                  <a:ea typeface="Arial"/>
                  <a:cs typeface="Arial"/>
                </a:rPr>
                <a:t> from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15"/>
                </a:rPr>
                <a:t>Pexels</a:t>
              </a:r>
              <a:endParaRPr lang="en-US" sz="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27048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F367A-BFB2-D344-8FE9-5B2D9B0C0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515" y="-184077"/>
            <a:ext cx="7732118" cy="857400"/>
          </a:xfrm>
        </p:spPr>
        <p:txBody>
          <a:bodyPr/>
          <a:lstStyle/>
          <a:p>
            <a:r>
              <a:rPr lang="en-US" sz="2800" dirty="0"/>
              <a:t>Terminology: Beds, Rows, Bed Feet, Row Feet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915A7-55C0-1F48-ADBE-01407EA30701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87B675-A83E-FF4B-8581-6604B1482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54" y="1246909"/>
            <a:ext cx="7610779" cy="1120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0E8C92-9F25-5847-82E1-84F2E81E34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75" y="767678"/>
            <a:ext cx="6465743" cy="6065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865487-286E-2E42-9B6D-92448066D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854" y="2255052"/>
            <a:ext cx="6105237" cy="7933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432013-395A-F44E-A87C-B5D958CDC8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854" y="3048388"/>
            <a:ext cx="6105237" cy="92268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7FAC86D-981E-8442-BAF4-818E5928A11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854" y="3861380"/>
            <a:ext cx="6105237" cy="98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059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F367A-BFB2-D344-8FE9-5B2D9B0C0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268320"/>
            <a:ext cx="6761100" cy="857400"/>
          </a:xfrm>
        </p:spPr>
        <p:txBody>
          <a:bodyPr/>
          <a:lstStyle/>
          <a:p>
            <a:r>
              <a:rPr lang="en-US" sz="2800" dirty="0"/>
              <a:t>FarmData2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777044-6491-864E-930B-C9C5A2D449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209964"/>
            <a:ext cx="6761100" cy="3504086"/>
          </a:xfrm>
        </p:spPr>
        <p:txBody>
          <a:bodyPr/>
          <a:lstStyle/>
          <a:p>
            <a:r>
              <a:rPr lang="en-US" sz="2000" dirty="0"/>
              <a:t>Quick demo of FarmData2</a:t>
            </a:r>
          </a:p>
          <a:p>
            <a:pPr lvl="1"/>
            <a:r>
              <a:rPr lang="en-US" sz="2000" dirty="0">
                <a:hlinkClick r:id="rId3"/>
              </a:rPr>
              <a:t>http://farmdatadev2.dickinson.edu/</a:t>
            </a:r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Login</a:t>
            </a:r>
          </a:p>
          <a:p>
            <a:pPr marL="533400" lvl="1" indent="0">
              <a:buNone/>
            </a:pPr>
            <a:endParaRPr lang="en-US" sz="2000" dirty="0"/>
          </a:p>
          <a:p>
            <a:pPr lvl="1"/>
            <a:r>
              <a:rPr lang="en-US" sz="2000" dirty="0" err="1"/>
              <a:t>BarnKit</a:t>
            </a:r>
            <a:r>
              <a:rPr lang="en-US" sz="2000" dirty="0"/>
              <a:t>:</a:t>
            </a:r>
          </a:p>
          <a:p>
            <a:pPr lvl="2"/>
            <a:r>
              <a:rPr lang="en-US" sz="2000" dirty="0"/>
              <a:t>Seeding Report</a:t>
            </a:r>
          </a:p>
          <a:p>
            <a:pPr marL="990600" lvl="2" indent="0">
              <a:buNone/>
            </a:pPr>
            <a:endParaRPr lang="en-US" sz="2000" dirty="0"/>
          </a:p>
          <a:p>
            <a:pPr lvl="1"/>
            <a:r>
              <a:rPr lang="en-US" sz="2000" dirty="0" err="1"/>
              <a:t>FieldKit</a:t>
            </a:r>
            <a:endParaRPr lang="en-US" sz="2000" dirty="0"/>
          </a:p>
          <a:p>
            <a:pPr lvl="2"/>
            <a:r>
              <a:rPr lang="en-US" sz="2000" dirty="0"/>
              <a:t>Seeding Log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915A7-55C0-1F48-ADBE-01407EA30701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48908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ACE4A-F4E9-6E46-AB60-7A037CAE6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187461"/>
            <a:ext cx="6761100" cy="857400"/>
          </a:xfrm>
        </p:spPr>
        <p:txBody>
          <a:bodyPr/>
          <a:lstStyle/>
          <a:p>
            <a:r>
              <a:rPr lang="en-US" sz="2800" dirty="0"/>
              <a:t>FarmData2 Technology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27BAA-1B4D-854C-841E-63F2BEED4B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093171"/>
            <a:ext cx="6761100" cy="2980500"/>
          </a:xfrm>
        </p:spPr>
        <p:txBody>
          <a:bodyPr/>
          <a:lstStyle/>
          <a:p>
            <a:r>
              <a:rPr lang="en-US" sz="2000" dirty="0"/>
              <a:t>FarmData2 uses an Open Source technology stack including:</a:t>
            </a:r>
          </a:p>
          <a:p>
            <a:pPr lvl="1"/>
            <a:r>
              <a:rPr lang="en-US" sz="2000" dirty="0"/>
              <a:t>The </a:t>
            </a:r>
            <a:r>
              <a:rPr lang="en-US" sz="2000" dirty="0" err="1"/>
              <a:t>FarmOS</a:t>
            </a:r>
            <a:r>
              <a:rPr lang="en-US" sz="2000" dirty="0"/>
              <a:t> Project</a:t>
            </a:r>
          </a:p>
          <a:p>
            <a:pPr lvl="2"/>
            <a:r>
              <a:rPr lang="en-US" sz="2000" dirty="0"/>
              <a:t>The Drupal Project</a:t>
            </a:r>
          </a:p>
          <a:p>
            <a:pPr lvl="1"/>
            <a:r>
              <a:rPr lang="en-US" sz="2000" dirty="0"/>
              <a:t>Apache Web Server</a:t>
            </a:r>
          </a:p>
          <a:p>
            <a:pPr lvl="1"/>
            <a:r>
              <a:rPr lang="en-US" sz="2000" dirty="0" err="1"/>
              <a:t>Mariadb</a:t>
            </a:r>
            <a:r>
              <a:rPr lang="en-US" sz="2000" dirty="0"/>
              <a:t> Database Server (a </a:t>
            </a:r>
            <a:r>
              <a:rPr lang="en-US" sz="2000" dirty="0" err="1"/>
              <a:t>mySQL</a:t>
            </a:r>
            <a:r>
              <a:rPr lang="en-US" sz="2000" dirty="0"/>
              <a:t> fork)</a:t>
            </a:r>
          </a:p>
          <a:p>
            <a:pPr lvl="1"/>
            <a:r>
              <a:rPr lang="en-US" sz="2000" dirty="0"/>
              <a:t>phpMyAdmin</a:t>
            </a:r>
          </a:p>
          <a:p>
            <a:pPr lvl="1"/>
            <a:r>
              <a:rPr lang="en-US" sz="2000" dirty="0"/>
              <a:t>Theia (IDE)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9A803E-FBB0-B54F-A7DE-2F080CC9099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B28F98-041B-6449-8FC9-49326DB71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589" y="4137355"/>
            <a:ext cx="1781625" cy="432533"/>
          </a:xfrm>
          <a:prstGeom prst="rect">
            <a:avLst/>
          </a:prstGeom>
        </p:spPr>
      </p:pic>
      <p:pic>
        <p:nvPicPr>
          <p:cNvPr id="3074" name="Picture 2" descr="Powered By Apache">
            <a:extLst>
              <a:ext uri="{FF2B5EF4-FFF2-40B4-BE49-F238E27FC236}">
                <a16:creationId xmlns:a16="http://schemas.microsoft.com/office/drawing/2014/main" id="{9B860978-D46B-4944-A5C7-D0F81B929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374691"/>
            <a:ext cx="1107005" cy="1085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4C92E6-290C-3942-B484-8DCE562BDF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8427" y="4118696"/>
            <a:ext cx="1107004" cy="902384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D957F525-3C9B-A442-A65D-D55E4EB16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2697" y="2980581"/>
            <a:ext cx="1664600" cy="927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Drop + Wordmark - Vertical">
            <a:extLst>
              <a:ext uri="{FF2B5EF4-FFF2-40B4-BE49-F238E27FC236}">
                <a16:creationId xmlns:a16="http://schemas.microsoft.com/office/drawing/2014/main" id="{3BD094D5-4F97-A24E-85C6-87D54A7ADF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8750" y="3549935"/>
            <a:ext cx="1137528" cy="869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DDA5C1-F691-6F45-8240-320171C4A33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5587" y="4623532"/>
            <a:ext cx="1834284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438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EBC069-FAF9-D141-A87D-3AFB07ECE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-138870"/>
            <a:ext cx="6761100" cy="857400"/>
          </a:xfrm>
        </p:spPr>
        <p:txBody>
          <a:bodyPr/>
          <a:lstStyle/>
          <a:p>
            <a:r>
              <a:rPr lang="en-US" sz="2800" dirty="0"/>
              <a:t>docker / docker-compose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AB964B-59B4-7D46-9416-8A01884C89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299" y="582628"/>
            <a:ext cx="7132609" cy="2980500"/>
          </a:xfrm>
        </p:spPr>
        <p:txBody>
          <a:bodyPr/>
          <a:lstStyle/>
          <a:p>
            <a:r>
              <a:rPr lang="en-US" sz="2000" b="1" i="1" dirty="0"/>
              <a:t>docker-compose</a:t>
            </a:r>
            <a:r>
              <a:rPr lang="en-US" sz="2000" dirty="0"/>
              <a:t> is a tool that creates and starts multiple docker containers and connects them via a virtual network.</a:t>
            </a:r>
          </a:p>
          <a:p>
            <a:pPr lvl="1"/>
            <a:r>
              <a:rPr lang="en-US" sz="1800" dirty="0"/>
              <a:t>FarmData2 Containers:</a:t>
            </a:r>
          </a:p>
          <a:p>
            <a:pPr lvl="2"/>
            <a:r>
              <a:rPr lang="en-US" sz="1800" dirty="0" err="1"/>
              <a:t>Mariadb</a:t>
            </a:r>
            <a:r>
              <a:rPr lang="en-US" sz="1800" dirty="0"/>
              <a:t>		Apache/</a:t>
            </a:r>
            <a:r>
              <a:rPr lang="en-US" sz="1800" dirty="0" err="1"/>
              <a:t>FarmOS</a:t>
            </a:r>
            <a:r>
              <a:rPr lang="en-US" sz="1800" dirty="0"/>
              <a:t>/Drupal</a:t>
            </a:r>
          </a:p>
          <a:p>
            <a:pPr lvl="2"/>
            <a:r>
              <a:rPr lang="en-US" sz="1800" dirty="0"/>
              <a:t>phpMyAdmin		Theia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BCA1ECD-DFF0-0E45-9AF2-08F5ADBA362D}"/>
              </a:ext>
            </a:extLst>
          </p:cNvPr>
          <p:cNvGrpSpPr/>
          <p:nvPr/>
        </p:nvGrpSpPr>
        <p:grpSpPr>
          <a:xfrm>
            <a:off x="1192490" y="2713291"/>
            <a:ext cx="5855640" cy="2356645"/>
            <a:chOff x="1192490" y="2713291"/>
            <a:chExt cx="5855640" cy="2356645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7475E0CA-5104-0E49-A14E-F1178A417948}"/>
                </a:ext>
              </a:extLst>
            </p:cNvPr>
            <p:cNvSpPr/>
            <p:nvPr/>
          </p:nvSpPr>
          <p:spPr>
            <a:xfrm>
              <a:off x="1198591" y="4686759"/>
              <a:ext cx="5849539" cy="383177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Hardware</a:t>
              </a: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0DBBB0D5-D1BB-BE4A-AE26-B75C9CC56C45}"/>
                </a:ext>
              </a:extLst>
            </p:cNvPr>
            <p:cNvSpPr/>
            <p:nvPr/>
          </p:nvSpPr>
          <p:spPr>
            <a:xfrm>
              <a:off x="1192490" y="4293021"/>
              <a:ext cx="5855640" cy="383177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Host Operating System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FB7D2CED-32C0-1F4D-833F-A32B522993AA}"/>
                </a:ext>
              </a:extLst>
            </p:cNvPr>
            <p:cNvSpPr/>
            <p:nvPr/>
          </p:nvSpPr>
          <p:spPr>
            <a:xfrm>
              <a:off x="2369893" y="3916818"/>
              <a:ext cx="4678237" cy="383177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OS Kernel Virtualization </a:t>
              </a:r>
            </a:p>
            <a:p>
              <a:pPr algn="ctr"/>
              <a:r>
                <a:rPr lang="en-US" sz="1100" dirty="0"/>
                <a:t>Container Daemon (</a:t>
              </a:r>
              <a:r>
                <a:rPr lang="en-US" sz="1100" dirty="0" err="1"/>
                <a:t>containerd</a:t>
              </a:r>
              <a:r>
                <a:rPr lang="en-US" sz="1100" dirty="0"/>
                <a:t>)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48C3645A-19A4-704C-B595-1554A3B6B433}"/>
                </a:ext>
              </a:extLst>
            </p:cNvPr>
            <p:cNvSpPr/>
            <p:nvPr/>
          </p:nvSpPr>
          <p:spPr>
            <a:xfrm>
              <a:off x="1198592" y="3909844"/>
              <a:ext cx="1122972" cy="383177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Libs/Bins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C05722FB-01FF-BF44-A4A8-62ED8A95A70B}"/>
                </a:ext>
              </a:extLst>
            </p:cNvPr>
            <p:cNvSpPr/>
            <p:nvPr/>
          </p:nvSpPr>
          <p:spPr>
            <a:xfrm>
              <a:off x="2369893" y="3545155"/>
              <a:ext cx="1122972" cy="383177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Libs/Bins</a:t>
              </a: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B0CD3BEC-A91E-DC45-ABE3-C82FED102CC7}"/>
                </a:ext>
              </a:extLst>
            </p:cNvPr>
            <p:cNvSpPr/>
            <p:nvPr/>
          </p:nvSpPr>
          <p:spPr>
            <a:xfrm>
              <a:off x="3556679" y="3545155"/>
              <a:ext cx="1122972" cy="383177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Libs/Bins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EC6DD11F-59A4-774B-95A4-AA613954BA92}"/>
                </a:ext>
              </a:extLst>
            </p:cNvPr>
            <p:cNvSpPr/>
            <p:nvPr/>
          </p:nvSpPr>
          <p:spPr>
            <a:xfrm>
              <a:off x="2385180" y="2718660"/>
              <a:ext cx="289999" cy="826083"/>
            </a:xfrm>
            <a:prstGeom prst="roundRect">
              <a:avLst/>
            </a:prstGeom>
            <a:solidFill>
              <a:schemeClr val="accent5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dirty="0" err="1">
                  <a:solidFill>
                    <a:schemeClr val="bg1"/>
                  </a:solidFill>
                </a:rPr>
                <a:t>Mariadb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2547A88F-D20E-F04C-BDB9-65EB4029809D}"/>
                </a:ext>
              </a:extLst>
            </p:cNvPr>
            <p:cNvSpPr/>
            <p:nvPr/>
          </p:nvSpPr>
          <p:spPr>
            <a:xfrm>
              <a:off x="1233135" y="3298516"/>
              <a:ext cx="289999" cy="623758"/>
            </a:xfrm>
            <a:prstGeom prst="roundRect">
              <a:avLst/>
            </a:prstGeom>
            <a:solidFill>
              <a:schemeClr val="accent5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App</a:t>
              </a: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0440553D-5735-AC45-A495-2CC5E79FB43E}"/>
                </a:ext>
              </a:extLst>
            </p:cNvPr>
            <p:cNvSpPr/>
            <p:nvPr/>
          </p:nvSpPr>
          <p:spPr>
            <a:xfrm>
              <a:off x="1563411" y="3290964"/>
              <a:ext cx="289999" cy="623758"/>
            </a:xfrm>
            <a:prstGeom prst="roundRect">
              <a:avLst/>
            </a:prstGeom>
            <a:solidFill>
              <a:schemeClr val="accent5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App</a:t>
              </a: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04FE17E3-95AB-6748-A339-D93BFC5C2F09}"/>
                </a:ext>
              </a:extLst>
            </p:cNvPr>
            <p:cNvSpPr/>
            <p:nvPr/>
          </p:nvSpPr>
          <p:spPr>
            <a:xfrm>
              <a:off x="3553620" y="2718660"/>
              <a:ext cx="289999" cy="826083"/>
            </a:xfrm>
            <a:prstGeom prst="roundRect">
              <a:avLst/>
            </a:prstGeom>
            <a:solidFill>
              <a:schemeClr val="accent5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Apache</a:t>
              </a: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56F727C2-A4A3-074D-B461-88B838AB9E39}"/>
                </a:ext>
              </a:extLst>
            </p:cNvPr>
            <p:cNvSpPr/>
            <p:nvPr/>
          </p:nvSpPr>
          <p:spPr>
            <a:xfrm>
              <a:off x="3878228" y="2713291"/>
              <a:ext cx="289999" cy="826083"/>
            </a:xfrm>
            <a:prstGeom prst="roundRect">
              <a:avLst/>
            </a:prstGeom>
            <a:solidFill>
              <a:schemeClr val="accent5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Drupal</a:t>
              </a:r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86751F19-7740-FC4E-9EA4-9BB6F8C3A28B}"/>
                </a:ext>
              </a:extLst>
            </p:cNvPr>
            <p:cNvSpPr/>
            <p:nvPr/>
          </p:nvSpPr>
          <p:spPr>
            <a:xfrm>
              <a:off x="4219821" y="2713291"/>
              <a:ext cx="289999" cy="831864"/>
            </a:xfrm>
            <a:prstGeom prst="roundRect">
              <a:avLst/>
            </a:prstGeom>
            <a:solidFill>
              <a:schemeClr val="accent5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dirty="0" err="1">
                  <a:solidFill>
                    <a:schemeClr val="bg1"/>
                  </a:solidFill>
                </a:rPr>
                <a:t>farmOS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F97D3EDE-6A63-5A42-97CB-9A71600D140E}"/>
                </a:ext>
              </a:extLst>
            </p:cNvPr>
            <p:cNvSpPr/>
            <p:nvPr/>
          </p:nvSpPr>
          <p:spPr>
            <a:xfrm>
              <a:off x="4743465" y="3539786"/>
              <a:ext cx="1122972" cy="383177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Libs/Bins</a:t>
              </a: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C8DE2950-C7C3-F24A-AC76-46CB5CD2D184}"/>
                </a:ext>
              </a:extLst>
            </p:cNvPr>
            <p:cNvSpPr/>
            <p:nvPr/>
          </p:nvSpPr>
          <p:spPr>
            <a:xfrm>
              <a:off x="4758752" y="2713291"/>
              <a:ext cx="289999" cy="826083"/>
            </a:xfrm>
            <a:prstGeom prst="roundRect">
              <a:avLst/>
            </a:prstGeom>
            <a:solidFill>
              <a:schemeClr val="accent5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900" dirty="0">
                  <a:solidFill>
                    <a:schemeClr val="bg1"/>
                  </a:solidFill>
                </a:rPr>
                <a:t>phpMyAdmin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B71EDC4E-30A2-E94E-8FF7-6421FA6C32EA}"/>
                </a:ext>
              </a:extLst>
            </p:cNvPr>
            <p:cNvSpPr/>
            <p:nvPr/>
          </p:nvSpPr>
          <p:spPr>
            <a:xfrm>
              <a:off x="5925158" y="3544743"/>
              <a:ext cx="1122972" cy="383177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Libs/Bins</a:t>
              </a:r>
            </a:p>
          </p:txBody>
        </p:sp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6783ADF9-BEC4-004B-ABA6-618D7F26DDA6}"/>
                </a:ext>
              </a:extLst>
            </p:cNvPr>
            <p:cNvSpPr/>
            <p:nvPr/>
          </p:nvSpPr>
          <p:spPr>
            <a:xfrm>
              <a:off x="5940445" y="2718248"/>
              <a:ext cx="289999" cy="826083"/>
            </a:xfrm>
            <a:prstGeom prst="roundRect">
              <a:avLst/>
            </a:prstGeom>
            <a:solidFill>
              <a:schemeClr val="accent5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Theia</a:t>
              </a:r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2868D9BD-B695-9E4E-9FA5-9332F791B7F4}"/>
                </a:ext>
              </a:extLst>
            </p:cNvPr>
            <p:cNvSpPr/>
            <p:nvPr/>
          </p:nvSpPr>
          <p:spPr>
            <a:xfrm>
              <a:off x="5080133" y="2713291"/>
              <a:ext cx="289999" cy="826083"/>
            </a:xfrm>
            <a:prstGeom prst="roundRect">
              <a:avLst/>
            </a:prstGeom>
            <a:solidFill>
              <a:schemeClr val="accent5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Apache</a:t>
              </a:r>
            </a:p>
          </p:txBody>
        </p:sp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DA6DF7EA-0F8B-B54C-A984-D3AB4C99F48A}"/>
                </a:ext>
              </a:extLst>
            </p:cNvPr>
            <p:cNvSpPr/>
            <p:nvPr/>
          </p:nvSpPr>
          <p:spPr>
            <a:xfrm>
              <a:off x="6261826" y="2716509"/>
              <a:ext cx="289999" cy="826083"/>
            </a:xfrm>
            <a:prstGeom prst="roundRect">
              <a:avLst/>
            </a:prstGeom>
            <a:solidFill>
              <a:schemeClr val="accent5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Apache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4931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62D5-67BA-A640-AC63-2E2917D06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What’s Next?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6E43D-2773-FF4C-9329-96988F9B8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A13 – 1 week</a:t>
            </a:r>
          </a:p>
          <a:p>
            <a:pPr lvl="1"/>
            <a:r>
              <a:rPr lang="en-US" sz="1800" dirty="0"/>
              <a:t>No Quiz </a:t>
            </a:r>
          </a:p>
          <a:p>
            <a:r>
              <a:rPr lang="en-US" sz="1800" dirty="0"/>
              <a:t>Revise and resubmits</a:t>
            </a:r>
          </a:p>
          <a:p>
            <a:r>
              <a:rPr lang="en-US" sz="1800" dirty="0"/>
              <a:t>Readings for discussion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4FB07-1E98-7849-8F2A-28D3965DDD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0807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9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2047</TotalTime>
  <Words>813</Words>
  <Application>Microsoft Macintosh PowerPoint</Application>
  <PresentationFormat>On-screen Show (16:9)</PresentationFormat>
  <Paragraphs>162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Dosis</vt:lpstr>
      <vt:lpstr>Dosis ExtraLight</vt:lpstr>
      <vt:lpstr>Segoe Print</vt:lpstr>
      <vt:lpstr>Titillium Web Light</vt:lpstr>
      <vt:lpstr>Mowbray template</vt:lpstr>
      <vt:lpstr>13 –FarmData2 Developer Installation</vt:lpstr>
      <vt:lpstr>FarmData2</vt:lpstr>
      <vt:lpstr>Terminology: Plantings</vt:lpstr>
      <vt:lpstr>Terminology: Beds, Rows, Bed Feet, Row Feet</vt:lpstr>
      <vt:lpstr>FarmData2 Demo</vt:lpstr>
      <vt:lpstr>FarmData2 Technology</vt:lpstr>
      <vt:lpstr>docker / docker-compose</vt:lpstr>
      <vt:lpstr>What’s Next?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Braught, Grant</dc:creator>
  <cp:lastModifiedBy>Braught, Grant</cp:lastModifiedBy>
  <cp:revision>51</cp:revision>
  <dcterms:created xsi:type="dcterms:W3CDTF">2020-11-16T20:41:40Z</dcterms:created>
  <dcterms:modified xsi:type="dcterms:W3CDTF">2021-11-29T20:37:03Z</dcterms:modified>
</cp:coreProperties>
</file>

<file path=docProps/thumbnail.jpeg>
</file>